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9" r:id="rId6"/>
    <p:sldId id="270" r:id="rId7"/>
    <p:sldId id="267" r:id="rId8"/>
    <p:sldId id="271" r:id="rId9"/>
    <p:sldId id="265" r:id="rId10"/>
    <p:sldId id="257" r:id="rId11"/>
    <p:sldId id="258" r:id="rId12"/>
    <p:sldId id="264" r:id="rId13"/>
    <p:sldId id="259" r:id="rId14"/>
    <p:sldId id="26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006600"/>
    <a:srgbClr val="00FFFF"/>
    <a:srgbClr val="660066"/>
    <a:srgbClr val="66FF33"/>
    <a:srgbClr val="CCCC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660"/>
  </p:normalViewPr>
  <p:slideViewPr>
    <p:cSldViewPr>
      <p:cViewPr varScale="1">
        <p:scale>
          <a:sx n="69" d="100"/>
          <a:sy n="6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-znai.com/wp-content/uploads/2017/12/kakie-tradicii-prazdnovanija-rozhdestv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6500858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Традиции рождества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2050" name="Picture 2" descr="C:\ДОКУМЕНТ БИБЛИОТЕКИ\отчетная, 2018\традиции рождества\Рождество\972114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7139955" cy="478634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8ba4de17873f9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1004" y="6324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5813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рассказе О.Генри «Дары волхвов» упоминается традиция дарить друг другу  подарки на Рождество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4214842" cy="428628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Каждый из  главных героев рассказа хотел сделать счастливее другого, отдав самое дорогое, что у него было. </a:t>
            </a:r>
            <a:endParaRPr lang="ru-RU" i="1" dirty="0"/>
          </a:p>
        </p:txBody>
      </p:sp>
      <p:pic>
        <p:nvPicPr>
          <p:cNvPr id="5" name="Рисунок 4" descr="https://ozon-st.cdn.ngenix.net/multimedia/10053125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342902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2571768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86116" y="285728"/>
            <a:ext cx="5429288" cy="62865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sz="2600" dirty="0" smtClean="0"/>
              <a:t>Главный герой «Рождественской песни», нелюдимый скупец </a:t>
            </a:r>
            <a:r>
              <a:rPr lang="ru-RU" sz="2600" dirty="0" err="1" smtClean="0">
                <a:solidFill>
                  <a:srgbClr val="660066"/>
                </a:solidFill>
              </a:rPr>
              <a:t>Эбинейзер</a:t>
            </a:r>
            <a:r>
              <a:rPr lang="ru-RU" sz="2600" dirty="0" smtClean="0">
                <a:solidFill>
                  <a:srgbClr val="660066"/>
                </a:solidFill>
              </a:rPr>
              <a:t> </a:t>
            </a:r>
            <a:r>
              <a:rPr lang="ru-RU" sz="2600" dirty="0" err="1" smtClean="0">
                <a:solidFill>
                  <a:srgbClr val="660066"/>
                </a:solidFill>
              </a:rPr>
              <a:t>Скрудж</a:t>
            </a:r>
            <a:r>
              <a:rPr lang="ru-RU" sz="2600" dirty="0" smtClean="0"/>
              <a:t>, любит только деньги, его душа черства, ему недоступна радость Рождества, и он даже в праздник не желает проявить доброту и заботу о других людях. </a:t>
            </a:r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	В сочельник </a:t>
            </a:r>
            <a:r>
              <a:rPr lang="ru-RU" sz="2600" dirty="0" err="1" smtClean="0"/>
              <a:t>Скруджа</a:t>
            </a:r>
            <a:r>
              <a:rPr lang="ru-RU" sz="2600" dirty="0" smtClean="0"/>
              <a:t> посещают несколько духов. Они показывают, как </a:t>
            </a:r>
            <a:r>
              <a:rPr lang="ru-RU" sz="2600" dirty="0" err="1" smtClean="0"/>
              <a:t>Скрудж</a:t>
            </a:r>
            <a:r>
              <a:rPr lang="ru-RU" sz="2600" dirty="0" smtClean="0"/>
              <a:t>, некогда обычный добрый человек, превратился в угрюмого бессердечного скрягу, чья будущая смерть никого не опечалит. </a:t>
            </a:r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	Потрясенный видениями </a:t>
            </a:r>
            <a:r>
              <a:rPr lang="ru-RU" sz="2600" dirty="0" err="1" smtClean="0"/>
              <a:t>Скрудж</a:t>
            </a:r>
            <a:r>
              <a:rPr lang="ru-RU" sz="2600" dirty="0" smtClean="0"/>
              <a:t> преображается: он становится добрым и щедрым, а его забота спасает от смерти малютку Тима, сына клерка в конторе </a:t>
            </a:r>
            <a:r>
              <a:rPr lang="ru-RU" sz="2600" dirty="0" err="1" smtClean="0"/>
              <a:t>Скруджа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https://audioknigi.club/uploads/topics/preview/00/00/60/43/5278a1af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143272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humbnailer.mixcloud.com/unsafe/900x900/extaudio/5/2/a/c/31d2-dd3f-40c3-a6f9-b8fe1f1581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71942"/>
            <a:ext cx="2857520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826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В рассказе русского писателя  А.И. Куприна «Чудесный доктор» совершается настоящее чудо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в канун Рождества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928802"/>
            <a:ext cx="5143536" cy="4429156"/>
          </a:xfrm>
        </p:spPr>
        <p:txBody>
          <a:bodyPr>
            <a:noAutofit/>
          </a:bodyPr>
          <a:lstStyle/>
          <a:p>
            <a:r>
              <a:rPr lang="ru-RU" sz="2200" i="1" dirty="0" smtClean="0"/>
              <a:t>В этом произведении  Куприна </a:t>
            </a:r>
            <a:r>
              <a:rPr lang="ru-RU" sz="2200" b="1" i="1" dirty="0" smtClean="0">
                <a:solidFill>
                  <a:srgbClr val="660066"/>
                </a:solidFill>
              </a:rPr>
              <a:t>доктор для семьи </a:t>
            </a:r>
            <a:r>
              <a:rPr lang="ru-RU" sz="2200" b="1" i="1" dirty="0" err="1" smtClean="0">
                <a:solidFill>
                  <a:srgbClr val="660066"/>
                </a:solidFill>
              </a:rPr>
              <a:t>Мерцалова</a:t>
            </a:r>
            <a:r>
              <a:rPr lang="ru-RU" sz="2200" b="1" i="1" dirty="0" smtClean="0">
                <a:solidFill>
                  <a:srgbClr val="660066"/>
                </a:solidFill>
              </a:rPr>
              <a:t> стал  волшебником:</a:t>
            </a:r>
            <a:r>
              <a:rPr lang="ru-RU" sz="2200" i="1" dirty="0" smtClean="0"/>
              <a:t> он спас семью от голода, вылечил тяжело заболевшую девочку, от души пожелав всей семье </a:t>
            </a:r>
            <a:r>
              <a:rPr lang="ru-RU" sz="2200" i="1" dirty="0" err="1" smtClean="0"/>
              <a:t>Мерцалова</a:t>
            </a:r>
            <a:r>
              <a:rPr lang="ru-RU" sz="2200" i="1" dirty="0" smtClean="0"/>
              <a:t> счастья и благополучия. Совершилось настоящее Рождественское чудо. </a:t>
            </a:r>
            <a:r>
              <a:rPr lang="ru-RU" sz="2200" b="1" i="1" dirty="0" smtClean="0">
                <a:solidFill>
                  <a:srgbClr val="660066"/>
                </a:solidFill>
              </a:rPr>
              <a:t>«С этих пор точно благодетельный ангел снизошел на нашу семью. Все переменилось… Просто чудо совершил этот святой человек», </a:t>
            </a:r>
            <a:r>
              <a:rPr lang="ru-RU" sz="2200" i="1" dirty="0" smtClean="0"/>
              <a:t>- рассказывал Гриша, сын </a:t>
            </a:r>
            <a:r>
              <a:rPr lang="ru-RU" sz="2200" i="1" dirty="0" err="1" smtClean="0"/>
              <a:t>Мерцалов</a:t>
            </a:r>
            <a:r>
              <a:rPr lang="ru-RU" sz="2400" i="1" dirty="0" err="1" smtClean="0"/>
              <a:t>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https://kbimages1-a.akamaihd.net/333ab927-5f8e-441a-9438-1773d85e9d38/353/569/90/False/wjIkYmMIfT608_tySeYVC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342902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38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00042"/>
            <a:ext cx="4572032" cy="6000792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     Помогает совершиться чуду  на Рождество </a:t>
            </a:r>
            <a:r>
              <a:rPr lang="ru-RU" b="1" dirty="0" smtClean="0">
                <a:solidFill>
                  <a:srgbClr val="CC0099"/>
                </a:solidFill>
              </a:rPr>
              <a:t>особый душевный настрой, который создает этот праздник</a:t>
            </a:r>
            <a:r>
              <a:rPr lang="ru-RU" dirty="0" smtClean="0"/>
              <a:t>, смягчающий и умиляющий сердца людей.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C0099"/>
                </a:solidFill>
              </a:rPr>
              <a:t>Люди</a:t>
            </a:r>
            <a:r>
              <a:rPr lang="ru-RU" dirty="0" smtClean="0"/>
              <a:t>, желая помочь другим, делая от души подарки, пусть и недорогие, </a:t>
            </a:r>
            <a:r>
              <a:rPr lang="ru-RU" b="1" dirty="0" smtClean="0">
                <a:solidFill>
                  <a:srgbClr val="CC0099"/>
                </a:solidFill>
              </a:rPr>
              <a:t>преображаются нравственно </a:t>
            </a:r>
            <a:r>
              <a:rPr lang="ru-RU" dirty="0" smtClean="0"/>
              <a:t>и тогда совершаются  настоящие чудеса.</a:t>
            </a:r>
            <a:endParaRPr lang="ru-RU" dirty="0"/>
          </a:p>
        </p:txBody>
      </p:sp>
      <p:pic>
        <p:nvPicPr>
          <p:cNvPr id="1027" name="Picture 3" descr="C:\ДОКУМЕНТ БИБЛИОТЕКИ\отчетная, 2018\традиции рождества\Рождеств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643338" cy="5725245"/>
          </a:xfrm>
          <a:prstGeom prst="rect">
            <a:avLst/>
          </a:prstGeom>
          <a:noFill/>
        </p:spPr>
      </p:pic>
      <p:pic>
        <p:nvPicPr>
          <p:cNvPr id="8" name="Picture 2" descr="C:\ДОКУМЕНТ БИБЛИОТЕКИ\отчетная, 2018\традиции рождества\Рождество\0_1986f0_a2bbde7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434083" cy="3214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q1H5M4HuiNQ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28614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ilonov.ru/img/contents/182/67e6cc8e9fa647eb132e7aa5b215d8f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14290"/>
            <a:ext cx="207170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laycast.ru/uploads/2018/01/07/2433105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2714644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ДОКУМЕНТ БИБЛИОТЕКИ\отчетная, 2018\традиции рождества\Рождество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429132"/>
            <a:ext cx="2667017" cy="2000264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8ba4de17873f9e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550" y="1517650"/>
            <a:ext cx="609600" cy="609600"/>
          </a:xfrm>
        </p:spPr>
      </p:pic>
      <p:pic>
        <p:nvPicPr>
          <p:cNvPr id="1026" name="Picture 2" descr="C:\ДОКУМЕНТ БИБЛИОТЕКИ\отчетная, 2018\традиции рождества\Рождество\7865726d2f1b37ef364081160f3d5671.jp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Рождество</a:t>
            </a:r>
            <a:r>
              <a:rPr lang="ru-RU" sz="3100" dirty="0" smtClean="0"/>
              <a:t>  - </a:t>
            </a:r>
            <a:br>
              <a:rPr lang="ru-RU" sz="3100" dirty="0" smtClean="0"/>
            </a:br>
            <a:r>
              <a:rPr lang="ru-RU" sz="3100" dirty="0" smtClean="0"/>
              <a:t>не только </a:t>
            </a:r>
            <a:r>
              <a:rPr lang="ru-RU" sz="3100" b="1" dirty="0" smtClean="0">
                <a:solidFill>
                  <a:srgbClr val="C00000"/>
                </a:solidFill>
              </a:rPr>
              <a:t>один из главных  праздников христиан</a:t>
            </a:r>
            <a:r>
              <a:rPr lang="ru-RU" sz="3100" dirty="0" smtClean="0"/>
              <a:t>, но и </a:t>
            </a:r>
            <a:r>
              <a:rPr lang="ru-RU" sz="3100" b="1" dirty="0" smtClean="0">
                <a:solidFill>
                  <a:srgbClr val="C00000"/>
                </a:solidFill>
              </a:rPr>
              <a:t>один из самых ожидаемых, волшебных и прекрасных.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4143404" cy="3983047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Этот праздник отмечают и западные  (католики) и восточные (православные) христиане. Разница празднования в календаре. </a:t>
            </a:r>
          </a:p>
          <a:p>
            <a:r>
              <a:rPr lang="ru-RU" sz="2400" dirty="0" smtClean="0"/>
              <a:t>25 декабря  - католики </a:t>
            </a:r>
          </a:p>
          <a:p>
            <a:r>
              <a:rPr lang="ru-RU" sz="2400" dirty="0" smtClean="0"/>
              <a:t>(по григорианскому календарю). 7 января – православные</a:t>
            </a:r>
          </a:p>
          <a:p>
            <a:r>
              <a:rPr lang="ru-RU" sz="2400" dirty="0" smtClean="0"/>
              <a:t> (по юлианскому календарю)</a:t>
            </a:r>
          </a:p>
          <a:p>
            <a:r>
              <a:rPr lang="ru-RU" sz="2400" dirty="0" smtClean="0"/>
              <a:t>Рождество  относится к </a:t>
            </a:r>
            <a:r>
              <a:rPr lang="ru-RU" sz="2400" dirty="0" err="1" smtClean="0"/>
              <a:t>непереходящим</a:t>
            </a:r>
            <a:r>
              <a:rPr lang="ru-RU" sz="2400" dirty="0" smtClean="0"/>
              <a:t>, неподвижным праздникам </a:t>
            </a:r>
          </a:p>
          <a:p>
            <a:r>
              <a:rPr lang="ru-RU" sz="2400" dirty="0" smtClean="0"/>
              <a:t>(дата празднования не меняется)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http://s2.fotokto.ru/photo/full/253/25304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14554"/>
            <a:ext cx="4429156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4389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История праздника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928670"/>
            <a:ext cx="4143404" cy="5500726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Преданию </a:t>
            </a:r>
            <a:r>
              <a:rPr lang="ru-RU" b="1" dirty="0" smtClean="0">
                <a:solidFill>
                  <a:srgbClr val="C00000"/>
                </a:solidFill>
              </a:rPr>
              <a:t>в городе Вифлеем </a:t>
            </a:r>
            <a:r>
              <a:rPr lang="ru-RU" dirty="0" smtClean="0"/>
              <a:t>в убогой пещере </a:t>
            </a:r>
            <a:r>
              <a:rPr lang="ru-RU" b="1" dirty="0" smtClean="0">
                <a:solidFill>
                  <a:srgbClr val="C00000"/>
                </a:solidFill>
              </a:rPr>
              <a:t>родился Спаситель мира (Иисус</a:t>
            </a:r>
            <a:r>
              <a:rPr lang="ru-RU" dirty="0" smtClean="0"/>
              <a:t>).</a:t>
            </a:r>
          </a:p>
          <a:p>
            <a:pPr algn="ctr"/>
            <a:r>
              <a:rPr lang="ru-RU" dirty="0" smtClean="0"/>
              <a:t> Внимая песнопению ангелов, пастухи славили и благодарили Бога. </a:t>
            </a:r>
          </a:p>
          <a:p>
            <a:pPr algn="ctr"/>
            <a:r>
              <a:rPr lang="ru-RU" dirty="0" smtClean="0"/>
              <a:t>Вслед за путеводной звездой  (</a:t>
            </a:r>
            <a:r>
              <a:rPr lang="ru-RU" dirty="0" err="1" smtClean="0"/>
              <a:t>звездой</a:t>
            </a:r>
            <a:r>
              <a:rPr lang="ru-RU" dirty="0" smtClean="0"/>
              <a:t> Вифлеемской) волхвы с далекого востока  спешили на поклонение  Божественному Младенцу. Они несли дары родившемуся Спасителю всех людей С тех пор ежегодно все христиане празднуют рождение Иисуса. </a:t>
            </a:r>
            <a:endParaRPr lang="ru-RU" dirty="0"/>
          </a:p>
        </p:txBody>
      </p:sp>
      <p:pic>
        <p:nvPicPr>
          <p:cNvPr id="5" name="Рисунок 4" descr="http://semyaivera.ru/wp-content/uploads/2017/01/Rozhdestvo-Hristovo.-YUrchenko-Serge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4643470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643446"/>
            <a:ext cx="5214974" cy="19288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Первые рождественские елки украшали настоящими яблоками, орехами и сладостями. И по сей день в легких елочных шарах мы угадываем наливное красное яблоко.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9"/>
            <a:ext cx="3214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Вечнозеленая ель означает для христиан дерево бессмертия, как бессмертие души человеческой. Горящие свечи или огоньки – это человеческие души. Сверкающие на елке снежинки похожи на небесные звезды. </a:t>
            </a:r>
            <a:endParaRPr lang="ru-RU" sz="2400" dirty="0"/>
          </a:p>
        </p:txBody>
      </p:sp>
      <p:pic>
        <p:nvPicPr>
          <p:cNvPr id="7" name="Рисунок 6" descr="http://gazetateploe.ru/upload/iblock/357/3574cf0c1b30f1f8a09b41af682de73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4357694"/>
            <a:ext cx="321471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https://www.beesona.ru/upload/873/c92c50fe80aceae144649cb05657956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04"/>
            <a:ext cx="550072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375761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Традиция дарить подарки на Рождество связана с приношением даров волхвами младенцу Иисусу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80" y="214290"/>
            <a:ext cx="3571900" cy="37147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/>
              <a:t>О подарках задумываются задолго до праздника, чтобы каждого человека в семье, особенно ребенка, порадовать именно тем, что ему хотелось. </a:t>
            </a:r>
          </a:p>
          <a:p>
            <a:endParaRPr lang="ru-RU" dirty="0"/>
          </a:p>
        </p:txBody>
      </p:sp>
      <p:pic>
        <p:nvPicPr>
          <p:cNvPr id="6" name="Рисунок 5" descr="https://www.nastol.com.ua/pic/201612/1280x800/nastol.com.ua-199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857628"/>
            <a:ext cx="4572064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-dog.ru/wallpapers/2/74/518424081917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357850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Сочельник – последний день перед Рождеством – особо строгий день поста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3574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Постящимся в этот день полагается есть </a:t>
            </a:r>
            <a:r>
              <a:rPr lang="ru-RU" b="1" dirty="0" smtClean="0">
                <a:solidFill>
                  <a:srgbClr val="C00000"/>
                </a:solidFill>
              </a:rPr>
              <a:t>сочиво</a:t>
            </a:r>
            <a:r>
              <a:rPr lang="ru-RU" dirty="0" smtClean="0"/>
              <a:t> – сваренные с добавлением мёда ячменные или пшеничные зёрна. Уже с утра сочельника верующие начинают готовиться к празднику: моют полы, убираются в доме, после чего и сами идут в баню. С наступлением вечерней трапезы оканчивается и строгий филипповский пост.</a:t>
            </a:r>
          </a:p>
          <a:p>
            <a:r>
              <a:rPr lang="ru-RU" b="1" dirty="0" smtClean="0"/>
              <a:t>Все собравшиеся за столом родственники ждут появления на небе первой звезды </a:t>
            </a:r>
            <a:r>
              <a:rPr lang="ru-RU" dirty="0" smtClean="0"/>
              <a:t>– эта традиция навеяна историей Рождества с Вифлеемской звездой, оповестившей мир о рождении  Спасителя </a:t>
            </a:r>
          </a:p>
          <a:p>
            <a:endParaRPr lang="ru-RU" dirty="0"/>
          </a:p>
        </p:txBody>
      </p:sp>
      <p:pic>
        <p:nvPicPr>
          <p:cNvPr id="4" name="Рисунок 3" descr="http://site.igis.ru/blog/media/11266/15162549888229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285752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ст перед Рождеством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2928958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28604"/>
            <a:ext cx="3643338" cy="60007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600" dirty="0" smtClean="0"/>
              <a:t>	В этот же день вечером люди, чаще дети, поют рождественские песни, прославляющие Иисуса.</a:t>
            </a:r>
          </a:p>
          <a:p>
            <a:pPr>
              <a:buNone/>
            </a:pPr>
            <a:r>
              <a:rPr lang="ru-RU" sz="3600" dirty="0" smtClean="0"/>
              <a:t> 	В России  они называются </a:t>
            </a:r>
            <a:r>
              <a:rPr lang="ru-RU" sz="3600" b="1" dirty="0" smtClean="0"/>
              <a:t>«колядками»</a:t>
            </a:r>
            <a:endParaRPr lang="ru-RU" sz="3600" b="1" dirty="0"/>
          </a:p>
        </p:txBody>
      </p:sp>
      <p:pic>
        <p:nvPicPr>
          <p:cNvPr id="4" name="Рисунок 3" descr="Отражение темы Рождества Христова в литературе и искусств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4786346" cy="354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тражение темы Рождества Христова в литературе и искусств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891092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yslide.ru/documents_2/cb70bef054014d8064147eac72cff6b0/img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58246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Рождественские традиции в художественной литературе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14488"/>
            <a:ext cx="4686304" cy="4714907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Добрые традиции праздника Рождества отражены как в зарубежных, так и в русских повестях и рассказах 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C:\ДОКУМЕНТ БИБЛИОТЕКИ\отчетная, 2017\прессы 2017\прессы, сентябрь-декабрь, 2017\25.12.2017\DSCF3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74" y="2271985"/>
            <a:ext cx="4972647" cy="3571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476</Words>
  <Application>Microsoft Office PowerPoint</Application>
  <PresentationFormat>Экран (4:3)</PresentationFormat>
  <Paragraphs>39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Традиции рождества</vt:lpstr>
      <vt:lpstr> Рождество  -  не только один из главных  праздников христиан, но и один из самых ожидаемых, волшебных и прекрасных. </vt:lpstr>
      <vt:lpstr>История праздника</vt:lpstr>
      <vt:lpstr>Первые рождественские елки украшали настоящими яблоками, орехами и сладостями. И по сей день в легких елочных шарах мы угадываем наливное красное яблоко.</vt:lpstr>
      <vt:lpstr>Традиция дарить подарки на Рождество связана с приношением даров волхвами младенцу Иисусу  </vt:lpstr>
      <vt:lpstr>Сочельник – последний день перед Рождеством – особо строгий день поста</vt:lpstr>
      <vt:lpstr>Презентация PowerPoint</vt:lpstr>
      <vt:lpstr>Презентация PowerPoint</vt:lpstr>
      <vt:lpstr>Рождественские традиции в художественной литературе</vt:lpstr>
      <vt:lpstr>В рассказе О.Генри «Дары волхвов» упоминается традиция дарить друг другу  подарки на Рождество</vt:lpstr>
      <vt:lpstr>Презентация PowerPoint</vt:lpstr>
      <vt:lpstr>В рассказе русского писателя  А.И. Куприна «Чудесный доктор» совершается настоящее чудо  в канун Рождества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Lida</dc:creator>
  <cp:lastModifiedBy>user</cp:lastModifiedBy>
  <cp:revision>69</cp:revision>
  <dcterms:created xsi:type="dcterms:W3CDTF">2018-11-12T05:57:17Z</dcterms:created>
  <dcterms:modified xsi:type="dcterms:W3CDTF">2020-12-14T10:18:22Z</dcterms:modified>
</cp:coreProperties>
</file>