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3" r:id="rId2"/>
    <p:sldId id="270" r:id="rId3"/>
    <p:sldId id="283" r:id="rId4"/>
    <p:sldId id="275" r:id="rId5"/>
    <p:sldId id="274" r:id="rId6"/>
    <p:sldId id="276" r:id="rId7"/>
    <p:sldId id="265" r:id="rId8"/>
    <p:sldId id="278" r:id="rId9"/>
    <p:sldId id="271" r:id="rId10"/>
    <p:sldId id="277" r:id="rId11"/>
    <p:sldId id="281" r:id="rId12"/>
    <p:sldId id="302" r:id="rId13"/>
    <p:sldId id="301" r:id="rId14"/>
    <p:sldId id="303" r:id="rId15"/>
    <p:sldId id="300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84" r:id="rId24"/>
    <p:sldId id="286" r:id="rId25"/>
    <p:sldId id="288" r:id="rId26"/>
    <p:sldId id="298" r:id="rId27"/>
    <p:sldId id="291" r:id="rId28"/>
    <p:sldId id="290" r:id="rId29"/>
    <p:sldId id="293" r:id="rId30"/>
    <p:sldId id="312" r:id="rId31"/>
    <p:sldId id="295" r:id="rId32"/>
    <p:sldId id="296" r:id="rId33"/>
    <p:sldId id="297" r:id="rId34"/>
    <p:sldId id="285" r:id="rId35"/>
    <p:sldId id="299" r:id="rId36"/>
    <p:sldId id="266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007000"/>
    <a:srgbClr val="0042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CF42B3-9231-4AF2-992D-AD88CD59EEDA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17AB9A-12AA-417B-BA73-6831EA18D8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24FC2950-2AF9-4851-9E66-52CBF9DC0A2F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AB9A-12AA-417B-BA73-6831EA18D8D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0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C01D5-C4B5-41EF-87F9-A216B7015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4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CA2A0-9A85-4F57-A85F-A2995613F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99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FB6B5-8912-4782-B2C8-8501E118A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86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D5190-C170-411E-BE2B-19237883BE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9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9B6B2-3A55-441D-8FDA-4FC49AE235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1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E7AB3-E3B0-4F5D-A921-0D872FF5A7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38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83632-0F18-42AA-873B-FB6993842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33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6E834-1C2C-43B6-889B-0780ACCB0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78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DEA48-969B-4A08-9AF8-9BF94A724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9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17FA-EE94-4F5A-BE7A-2D0DBFA75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40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476A7-7B42-4334-B068-CE05D24B8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42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DFC488-1E33-4118-9DEA-EADF7E9A9C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media/image30.pn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pn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1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688"/>
            <a:ext cx="8208963" cy="1296144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ТЕМА НЕДЕЛИ: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621" y="1084349"/>
            <a:ext cx="7272338" cy="367255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j-ea"/>
              <a:cs typeface="+mj-cs"/>
            </a:endParaRP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«Основы безопасности жизнедеятельности.</a:t>
            </a: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ОБ ОГНЕ И ПОЖАРЕ.»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429000"/>
            <a:ext cx="595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endParaRPr lang="ru-RU" sz="2000" b="1" dirty="0">
              <a:solidFill>
                <a:schemeClr val="bg2"/>
              </a:solidFill>
              <a:latin typeface="Trebuchet MS"/>
              <a:cs typeface="+mn-cs"/>
            </a:endParaRPr>
          </a:p>
          <a:p>
            <a:pPr lvl="0" algn="r" eaLnBrk="1" hangingPunct="1"/>
            <a:r>
              <a:rPr lang="ru-RU" sz="2000" b="1" dirty="0">
                <a:latin typeface="Trebuchet MS"/>
                <a:cs typeface="+mn-cs"/>
              </a:rPr>
              <a:t>МБ ДОУ ЦРР д/с 78</a:t>
            </a:r>
          </a:p>
          <a:p>
            <a:pPr lvl="0" algn="r" eaLnBrk="1" hangingPunct="1"/>
            <a:r>
              <a:rPr lang="ru-RU" sz="2000" b="1" dirty="0">
                <a:latin typeface="Trebuchet MS"/>
                <a:cs typeface="+mn-cs"/>
              </a:rPr>
              <a:t>«Алые паруса»</a:t>
            </a:r>
          </a:p>
          <a:p>
            <a:pPr lvl="0" algn="r" eaLnBrk="1" hangingPunct="1"/>
            <a:r>
              <a:rPr lang="ru-RU" sz="2000" b="1" dirty="0" err="1">
                <a:latin typeface="Trebuchet MS"/>
                <a:cs typeface="+mn-cs"/>
              </a:rPr>
              <a:t>Г.Ставрополь</a:t>
            </a:r>
            <a:endParaRPr lang="ru-RU" sz="2000" b="1" dirty="0">
              <a:latin typeface="Trebuchet MS"/>
              <a:cs typeface="+mn-cs"/>
            </a:endParaRPr>
          </a:p>
          <a:p>
            <a:pPr lvl="0" algn="r" eaLnBrk="1" hangingPunct="1"/>
            <a:r>
              <a:rPr lang="ru-RU" sz="2000" b="1" dirty="0">
                <a:latin typeface="Trebuchet MS"/>
                <a:cs typeface="+mn-cs"/>
              </a:rPr>
              <a:t>Средняя группа 12 </a:t>
            </a:r>
          </a:p>
          <a:p>
            <a:pPr lvl="0" algn="ctr" eaLnBrk="1" hangingPunct="1"/>
            <a:endParaRPr lang="ru-RU" sz="2000" b="1" dirty="0">
              <a:latin typeface="Trebuchet MS"/>
              <a:cs typeface="+mn-cs"/>
            </a:endParaRPr>
          </a:p>
          <a:p>
            <a:pPr lvl="0" algn="r" eaLnBrk="1" hangingPunct="1"/>
            <a:r>
              <a:rPr lang="ru-RU" sz="2000" b="1" dirty="0">
                <a:solidFill>
                  <a:srgbClr val="002060"/>
                </a:solidFill>
                <a:latin typeface="Trebuchet MS"/>
                <a:cs typeface="+mn-cs"/>
              </a:rPr>
              <a:t>Выполнила:</a:t>
            </a:r>
          </a:p>
          <a:p>
            <a:pPr lvl="0" algn="r" eaLnBrk="1" hangingPunct="1"/>
            <a:r>
              <a:rPr lang="ru-RU" sz="2000" b="1" dirty="0">
                <a:solidFill>
                  <a:srgbClr val="002060"/>
                </a:solidFill>
                <a:latin typeface="Trebuchet MS"/>
                <a:cs typeface="+mn-cs"/>
              </a:rPr>
              <a:t>воспитатель </a:t>
            </a:r>
            <a:r>
              <a:rPr lang="ru-RU" sz="2000" b="1" dirty="0" err="1">
                <a:solidFill>
                  <a:srgbClr val="002060"/>
                </a:solidFill>
                <a:latin typeface="Trebuchet MS"/>
                <a:cs typeface="+mn-cs"/>
              </a:rPr>
              <a:t>Буракова</a:t>
            </a:r>
            <a:r>
              <a:rPr lang="ru-RU" sz="2000" b="1" dirty="0">
                <a:solidFill>
                  <a:srgbClr val="002060"/>
                </a:solidFill>
                <a:latin typeface="Trebuchet MS"/>
                <a:cs typeface="+mn-cs"/>
              </a:rPr>
              <a:t> О.В.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2" y="1731690"/>
            <a:ext cx="2005136" cy="237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40" y="208805"/>
            <a:ext cx="1722612" cy="21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.pinimg.com/originals/7d/3d/c2/7d3dc20a8ee53a117651af9b97cbff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2" y="3933057"/>
            <a:ext cx="4371292" cy="23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ms-school.tusur.ru/pluginfile.php/7149/course/overviewfiles/5c1d168a0e86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3" y="251548"/>
            <a:ext cx="2530788" cy="16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dirty="0">
                <a:solidFill>
                  <a:srgbClr val="000000"/>
                </a:solidFill>
              </a:rPr>
              <a:t>НАВСЕГДА ЗАПОМНИТЬ ДОЛЖЕН: БУДЬ С РОЗЕТКОЙ ОСТОРОЖЕН! С НЕЙ НЕ ДОЛЖЕН ТЫ ИГРАТЬ, ШПИЛЬКУ, ГВОЗДЬ ТУДА СОВАТЬ</a:t>
            </a:r>
            <a:br>
              <a:rPr lang="ru-RU" altLang="ru-RU" sz="1600" dirty="0">
                <a:solidFill>
                  <a:srgbClr val="000000"/>
                </a:solidFill>
              </a:rPr>
            </a:br>
            <a:r>
              <a:rPr lang="ru-RU" altLang="ru-RU" sz="1600" dirty="0">
                <a:solidFill>
                  <a:srgbClr val="000000"/>
                </a:solidFill>
              </a:rPr>
              <a:t>ДЕЛО КОНЧИТСЯ БЕДОЙ: </a:t>
            </a:r>
            <a:r>
              <a:rPr lang="ru-RU" altLang="ru-RU" sz="1600" b="1" dirty="0">
                <a:solidFill>
                  <a:srgbClr val="FF0000"/>
                </a:solidFill>
              </a:rPr>
              <a:t>ТОК В РОЗЕТКЕ ОЧЕНЬ ЗЛОЙ!!!</a:t>
            </a:r>
            <a:endParaRPr lang="ru-RU" alt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17638"/>
            <a:ext cx="67849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j-ea"/>
                <a:cs typeface="+mj-cs"/>
              </a:rPr>
              <a:t>Не шутите с огнём!</a:t>
            </a:r>
            <a:b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None/>
            </a:pP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Я- огонь! Я – друг ребят.</a:t>
            </a:r>
            <a:b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Но когда со мной шалят,</a:t>
            </a:r>
            <a:b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Становлюсь тогда врагом</a:t>
            </a:r>
            <a:b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И сжигаю все кругом!</a:t>
            </a:r>
          </a:p>
          <a:p>
            <a:pPr marL="457200" lvl="1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447653" cy="3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3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5243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3" y="1180046"/>
            <a:ext cx="7944693" cy="558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89821"/>
            <a:ext cx="4824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Огонь Враг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0880" y="1480924"/>
            <a:ext cx="7488832" cy="163121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/>
              <a:t>Тысячи сел и городов исчезли в гигантских языках пламени. Люди научились добывать и сохранять огонь. Однако, выйдя из-под контроля человека, он превращается в страшное бедствие-пожар.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4" y="3351509"/>
            <a:ext cx="2184287" cy="242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0" y="2852936"/>
            <a:ext cx="364648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32656"/>
            <a:ext cx="20240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0" y="4806389"/>
            <a:ext cx="8491711" cy="205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неосторожное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обращение с огнём;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-нарушение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 эксплуатации электроприборов 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электрооборудования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-замыкание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электропроводки;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-оставленные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костры;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-утечка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газа;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-оставленная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свечка;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-невнимательность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обращении с пиротехническими средствами.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-брошенная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сигарета;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-молния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49" y="547453"/>
            <a:ext cx="54562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0" y="69970"/>
            <a:ext cx="1206309" cy="155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381190"/>
            <a:ext cx="3993542" cy="2261715"/>
          </a:xfrm>
          <a:prstGeom prst="rect">
            <a:avLst/>
          </a:prstGeom>
        </p:spPr>
      </p:pic>
      <p:pic>
        <p:nvPicPr>
          <p:cNvPr id="7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8" b="4"/>
          <a:stretch/>
        </p:blipFill>
        <p:spPr bwMode="auto">
          <a:xfrm>
            <a:off x="6662473" y="547453"/>
            <a:ext cx="2160240" cy="30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layer.myshared.ru/7/824801/slides/slide_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/>
          <a:stretch/>
        </p:blipFill>
        <p:spPr bwMode="auto">
          <a:xfrm>
            <a:off x="971600" y="4758145"/>
            <a:ext cx="3384356" cy="18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9" y="294566"/>
            <a:ext cx="8642581" cy="633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Позвонив </a:t>
            </a: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 телефону, необходимо сообщить следующую информацию:</a:t>
            </a: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Arial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номер дома, строения, корпуса;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что горит (дом, квартира, мусоропровод); 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на каком этаже пожар; 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фамилию и телефон (с которого звоните).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3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Не заливай водой горящие электроприборы!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763688" y="1417638"/>
            <a:ext cx="4963690" cy="49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Не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открывай окна!</a:t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54"/>
          <a:stretch/>
        </p:blipFill>
        <p:spPr bwMode="auto">
          <a:xfrm>
            <a:off x="1619672" y="1268760"/>
            <a:ext cx="59046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8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Прятаться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во время пожара нельзя!</a:t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91680" y="1196752"/>
            <a:ext cx="5304605" cy="53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683568" y="404664"/>
            <a:ext cx="79930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Источники потенциальной опасности для детей.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1.Предметы, которыми ребёнку категорически запрещается пользоваться: Спички, газовые плиты, печка, электрические розетки, включённые электроприборы. </a:t>
            </a:r>
          </a:p>
          <a:p>
            <a:r>
              <a:rPr lang="ru-RU" dirty="0">
                <a:solidFill>
                  <a:srgbClr val="002060"/>
                </a:solidFill>
              </a:rPr>
              <a:t>2.Предметы, с которыми детей нужно научить обращаться (зависит от возраста): Иголка, ножницы, нож, окна, двери и балконы.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3. Предметы, которые необходимо х хранить в недоступных для детей местах: бытовая химия, лекарства, спиртные  напитки, сигареты, </a:t>
            </a:r>
            <a:r>
              <a:rPr lang="ru-RU" dirty="0" smtClean="0">
                <a:solidFill>
                  <a:srgbClr val="002060"/>
                </a:solidFill>
              </a:rPr>
              <a:t>пищевые, кислоты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режуще-колющие, </a:t>
            </a:r>
            <a:r>
              <a:rPr lang="ru-RU" dirty="0">
                <a:solidFill>
                  <a:srgbClr val="002060"/>
                </a:solidFill>
              </a:rPr>
              <a:t>инструменты.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488626"/>
            <a:ext cx="35756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7717"/>
            <a:ext cx="268287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Постарайся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покинуть помещение! Двигайся вдоль стены, закрыв нос и рот от дыма мокрой тряпкой! 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21293" y="2055624"/>
            <a:ext cx="4176464" cy="42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0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Лифтом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пользоваться нельзя!</a:t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57631" y="1417638"/>
            <a:ext cx="4828737" cy="4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6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8773"/>
            <a:ext cx="8229600" cy="114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Сообщи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о пожаре соседям и попроси их вызвать пожарных!</a:t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11260" y="1844824"/>
            <a:ext cx="4721480" cy="46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00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ocuments\img_user_file_581c8e50e215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04448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1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80520" cy="34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708920"/>
            <a:ext cx="58326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4056801" cy="30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ds03.infourok.ru/uploads/ex/064c/0005bf23-7c869438/img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0" y="404665"/>
            <a:ext cx="452494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3.infourok.ru/uploads/ex/064c/0005bf23-7c869438/img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470445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1" y="2708920"/>
            <a:ext cx="4608512" cy="36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924944"/>
            <a:ext cx="4968552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8424" cy="629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923928" y="2996952"/>
            <a:ext cx="172819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00192" y="5229200"/>
            <a:ext cx="14401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клещ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1772816"/>
            <a:ext cx="187220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84376" y="5481228"/>
            <a:ext cx="187220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пчела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Оксана\Documents\img_user_file_581c8e50e215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loud.prezentacii.org/18/10/83837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" y="332656"/>
            <a:ext cx="85305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9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636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7034"/>
            <a:ext cx="8064896" cy="537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644" y="179831"/>
            <a:ext cx="65527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ВСЕГДА МОЙТЕ РУКИ С МЫЛОМ!</a:t>
            </a:r>
          </a:p>
        </p:txBody>
      </p:sp>
    </p:spTree>
    <p:extLst>
      <p:ext uri="{BB962C8B-B14F-4D97-AF65-F5344CB8AC3E}">
        <p14:creationId xmlns:p14="http://schemas.microsoft.com/office/powerpoint/2010/main" val="20912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60648"/>
            <a:ext cx="57606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Обращение с животными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ocuments\img_user_file_581c8e50e215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0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30238" y="332656"/>
            <a:ext cx="5165898" cy="2016224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6678066" cy="3811588"/>
          </a:xfrm>
        </p:spPr>
        <p:txBody>
          <a:bodyPr/>
          <a:lstStyle/>
          <a:p>
            <a:pPr algn="ctr" eaLnBrk="1" hangingPunct="1"/>
            <a:r>
              <a:rPr lang="ru-RU" altLang="ru-RU" sz="4800" b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dirty="0">
                <a:solidFill>
                  <a:srgbClr val="000000"/>
                </a:solidFill>
              </a:rPr>
              <a:t>НЕ БЕРИТЕ В РУКИ ОСТРЫЕ ПРЕДМЕТЫ</a:t>
            </a:r>
            <a:br>
              <a:rPr lang="ru-RU" altLang="ru-RU" sz="1600" dirty="0">
                <a:solidFill>
                  <a:srgbClr val="000000"/>
                </a:solidFill>
              </a:rPr>
            </a:br>
            <a:r>
              <a:rPr lang="ru-RU" altLang="ru-RU" sz="1600" dirty="0">
                <a:solidFill>
                  <a:srgbClr val="000000"/>
                </a:solidFill>
              </a:rPr>
              <a:t>МОЖЕТЕ </a:t>
            </a:r>
            <a:r>
              <a:rPr lang="ru-RU" altLang="ru-RU" sz="1600" b="1" dirty="0">
                <a:solidFill>
                  <a:srgbClr val="FF0000"/>
                </a:solidFill>
              </a:rPr>
              <a:t>ПОРАНИТЬСЯ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</a:rPr>
              <a:t>И ПОЖАЛЕТЬ ОБ ЭТОМ!!!</a:t>
            </a:r>
            <a:endParaRPr lang="ru-RU" alt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7" y="1115023"/>
            <a:ext cx="4398384" cy="45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021288"/>
            <a:ext cx="461885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ИГРАЙ С ВОДОЙ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Eksterina\Desktop\Безопасность дома\hello_html_m6ba560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91" y="1209691"/>
            <a:ext cx="3673009" cy="43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xn----7sbb3aaldicno5bm3eh.xn--p1ai/Kirill/147/9romanbook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4503"/>
            <a:ext cx="3131944" cy="27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rgbClr val="000000"/>
                </a:solidFill>
              </a:rPr>
              <a:t/>
            </a:r>
            <a:br>
              <a:rPr lang="ru-RU" altLang="ru-RU" sz="2000" dirty="0">
                <a:solidFill>
                  <a:srgbClr val="000000"/>
                </a:solidFill>
              </a:rPr>
            </a:br>
            <a:r>
              <a:rPr lang="ru-RU" altLang="ru-RU" sz="2000" dirty="0">
                <a:solidFill>
                  <a:srgbClr val="000000"/>
                </a:solidFill>
              </a:rPr>
              <a:t>Когда в кастрюле кипяток,</a:t>
            </a:r>
            <a:br>
              <a:rPr lang="ru-RU" altLang="ru-RU" sz="2000" dirty="0">
                <a:solidFill>
                  <a:srgbClr val="000000"/>
                </a:solidFill>
              </a:rPr>
            </a:br>
            <a:r>
              <a:rPr lang="ru-RU" altLang="ru-RU" sz="2000" dirty="0">
                <a:solidFill>
                  <a:srgbClr val="000000"/>
                </a:solidFill>
              </a:rPr>
              <a:t>Не прикасайся к ней дружок!</a:t>
            </a:r>
            <a:br>
              <a:rPr lang="ru-RU" altLang="ru-RU" sz="2000" dirty="0">
                <a:solidFill>
                  <a:srgbClr val="000000"/>
                </a:solidFill>
              </a:rPr>
            </a:br>
            <a:r>
              <a:rPr lang="ru-RU" altLang="ru-RU" sz="2000" dirty="0">
                <a:solidFill>
                  <a:srgbClr val="000000"/>
                </a:solidFill>
              </a:rPr>
              <a:t>Поверь: кипящая вода </a:t>
            </a:r>
            <a:br>
              <a:rPr lang="ru-RU" altLang="ru-RU" sz="2000" dirty="0">
                <a:solidFill>
                  <a:srgbClr val="000000"/>
                </a:solidFill>
              </a:rPr>
            </a:br>
            <a:r>
              <a:rPr lang="ru-RU" altLang="ru-RU" sz="2000" dirty="0">
                <a:solidFill>
                  <a:srgbClr val="000000"/>
                </a:solidFill>
              </a:rPr>
              <a:t>Была </a:t>
            </a:r>
            <a:r>
              <a:rPr lang="ru-RU" altLang="ru-RU" sz="2000" b="1" dirty="0">
                <a:solidFill>
                  <a:srgbClr val="FF0000"/>
                </a:solidFill>
              </a:rPr>
              <a:t>ОПАСНОЮ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всегда!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68405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908050"/>
            <a:ext cx="2301875" cy="1728788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ru-RU" sz="1600" dirty="0" smtClean="0">
                <a:solidFill>
                  <a:srgbClr val="000000"/>
                </a:solidFill>
                <a:ea typeface="+mn-ea"/>
              </a:rPr>
            </a:br>
            <a:r>
              <a:rPr lang="ru-RU" sz="1600" dirty="0">
                <a:solidFill>
                  <a:srgbClr val="000000"/>
                </a:solidFill>
                <a:ea typeface="+mn-ea"/>
              </a:rPr>
              <a:t/>
            </a:r>
            <a:br>
              <a:rPr lang="ru-RU" sz="1600" dirty="0">
                <a:solidFill>
                  <a:srgbClr val="000000"/>
                </a:solidFill>
                <a:ea typeface="+mn-ea"/>
              </a:rPr>
            </a:br>
            <a:r>
              <a:rPr lang="ru-RU" sz="16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ru-RU" sz="1600" dirty="0" smtClean="0">
                <a:solidFill>
                  <a:srgbClr val="000000"/>
                </a:solidFill>
                <a:ea typeface="+mn-ea"/>
              </a:rPr>
            </a:br>
            <a:r>
              <a:rPr lang="ru-RU" sz="1600" dirty="0" smtClean="0">
                <a:solidFill>
                  <a:srgbClr val="000000"/>
                </a:solidFill>
                <a:ea typeface="+mn-ea"/>
              </a:rPr>
              <a:t>МОЖНО </a:t>
            </a:r>
            <a:r>
              <a:rPr lang="ru-RU" sz="1600" dirty="0">
                <a:solidFill>
                  <a:srgbClr val="000000"/>
                </a:solidFill>
                <a:ea typeface="+mn-ea"/>
              </a:rPr>
              <a:t>ЗАБОЛЕТЬ УЖАСНО,</a:t>
            </a:r>
            <a:br>
              <a:rPr lang="ru-RU" sz="1600" dirty="0">
                <a:solidFill>
                  <a:srgbClr val="000000"/>
                </a:solidFill>
                <a:ea typeface="+mn-ea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>
            <a:fillRect/>
          </a:stretch>
        </p:blipFill>
        <p:spPr>
          <a:xfrm>
            <a:off x="653499" y="4746966"/>
            <a:ext cx="2458001" cy="2039605"/>
          </a:xfrm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2133600"/>
            <a:ext cx="2949575" cy="5554663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000000"/>
                </a:solidFill>
              </a:rPr>
              <a:t>ЕСЛИ СЪЕСТЬ НЕ ТО ЛЕКАРСТВО.</a:t>
            </a:r>
          </a:p>
          <a:p>
            <a:pPr algn="ctr"/>
            <a:r>
              <a:rPr lang="ru-RU" altLang="ru-RU">
                <a:solidFill>
                  <a:srgbClr val="000000"/>
                </a:solidFill>
              </a:rPr>
              <a:t>ТОЛЬКО МАМА МОЖЕТ ЗНАТЬ </a:t>
            </a:r>
            <a:br>
              <a:rPr lang="ru-RU" altLang="ru-RU">
                <a:solidFill>
                  <a:srgbClr val="000000"/>
                </a:solidFill>
              </a:rPr>
            </a:br>
            <a:r>
              <a:rPr lang="ru-RU" altLang="ru-RU">
                <a:solidFill>
                  <a:srgbClr val="000000"/>
                </a:solidFill>
              </a:rPr>
              <a:t>ЧТО ОТ ГОРЛЫШКА ГЛОТАТЬ</a:t>
            </a:r>
          </a:p>
          <a:p>
            <a:pPr algn="ctr"/>
            <a:r>
              <a:rPr lang="ru-RU" altLang="ru-RU">
                <a:solidFill>
                  <a:srgbClr val="000000"/>
                </a:solidFill>
              </a:rPr>
              <a:t>И КАКУЮ ДАТЬ МИКСТУРУ</a:t>
            </a:r>
            <a:br>
              <a:rPr lang="ru-RU" altLang="ru-RU">
                <a:solidFill>
                  <a:srgbClr val="000000"/>
                </a:solidFill>
              </a:rPr>
            </a:br>
            <a:r>
              <a:rPr lang="ru-RU" altLang="ru-RU">
                <a:solidFill>
                  <a:srgbClr val="000000"/>
                </a:solidFill>
              </a:rPr>
              <a:t>ЧТОБЫ СБИТЬ ТЕМПЕРАТУРУ.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НЕ ТРОГАЙ ЛЕКАРСТВА!!!</a:t>
            </a:r>
          </a:p>
          <a:p>
            <a:endParaRPr lang="ru-RU" altLang="ru-RU"/>
          </a:p>
        </p:txBody>
      </p:sp>
      <p:pic>
        <p:nvPicPr>
          <p:cNvPr id="1026" name="Picture 2" descr="https://ds04.infourok.ru/uploads/ex/033b/00109182-7e6b79e1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4" y="548680"/>
            <a:ext cx="561905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dirty="0">
                <a:solidFill>
                  <a:schemeClr val="tx1"/>
                </a:solidFill>
              </a:rPr>
              <a:t>ДЛЯ ЗАБАВЫ И ИГРЫ СПИЧЕК В РУКИ НЕ БЕРИ!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 КОСТРЫ НЕ РАЗЖИГАЙ И ДРУГИМ НЕ ПОЗВОЛЯЙ!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b="1" dirty="0">
                <a:solidFill>
                  <a:srgbClr val="FF0000"/>
                </a:solidFill>
              </a:rPr>
              <a:t>КТО С ОГНЕМ НЕ ОСТОРОЖЕН У ТОГО ПОЖАР ВОЗМОЖЕН!!!</a:t>
            </a:r>
            <a:endParaRPr lang="ru-RU" altLang="ru-RU" sz="1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776864" cy="478112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dirty="0">
                <a:solidFill>
                  <a:schemeClr val="tx1"/>
                </a:solidFill>
              </a:rPr>
              <a:t>ВЫ ДОМА. РАСПАХНУТО НАСТЕЖЬ ОКНО,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КАК - БУДТО ПРИВЕТЛИВО МАНИТ ОНО.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РЕБЯТА, СМОТРЕТЬ С ВЫСОТЫ БЕРЕГИТЕСЬ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b="1" dirty="0">
                <a:solidFill>
                  <a:srgbClr val="FF0000"/>
                </a:solidFill>
              </a:rPr>
              <a:t>ОТ ОКОН ОТКРЫТЫХ ПОДАЛЬШЕ ДЕРЖИТЕСЬ!!!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8775"/>
            <a:ext cx="6096000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5763" y="361950"/>
            <a:ext cx="8229600" cy="904875"/>
          </a:xfrm>
        </p:spPr>
        <p:txBody>
          <a:bodyPr/>
          <a:lstStyle/>
          <a:p>
            <a:r>
              <a:rPr lang="ru-RU" altLang="ru-RU" sz="2000" dirty="0">
                <a:solidFill>
                  <a:schemeClr val="bg2"/>
                </a:solidFill>
              </a:rPr>
              <a:t/>
            </a:r>
            <a:br>
              <a:rPr lang="ru-RU" altLang="ru-RU" sz="2000" dirty="0">
                <a:solidFill>
                  <a:schemeClr val="bg2"/>
                </a:solidFill>
              </a:rPr>
            </a:br>
            <a:r>
              <a:rPr lang="ru-RU" altLang="ru-RU" sz="2000" dirty="0">
                <a:solidFill>
                  <a:schemeClr val="bg2"/>
                </a:solidFill>
              </a:rPr>
              <a:t/>
            </a:r>
            <a:br>
              <a:rPr lang="ru-RU" altLang="ru-RU" sz="2000" dirty="0">
                <a:solidFill>
                  <a:schemeClr val="bg2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ДЕТИ БУДЬТЕ БДИТЕЛЬНЫ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БЫВАЮТ ЗАНЯТЫ ВАШИ РОДИТЕЛИ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b="1" dirty="0">
                <a:solidFill>
                  <a:srgbClr val="FF0000"/>
                </a:solidFill>
              </a:rPr>
              <a:t>ПОМНИТЕ О СВОЕЙ БЕЗОПАСНОСТИ – ВОКРУГ НЕ МАЛО ОПАСНОСТЕЙ!!!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51" y="1739320"/>
            <a:ext cx="3230040" cy="2004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2843808" y="2552633"/>
            <a:ext cx="3710200" cy="2383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218" y="4352231"/>
            <a:ext cx="3187145" cy="1998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tretch/>
        </p:blipFill>
        <p:spPr>
          <a:xfrm>
            <a:off x="5617904" y="1536950"/>
            <a:ext cx="3240360" cy="2031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b="24"/>
          <a:stretch/>
        </p:blipFill>
        <p:spPr>
          <a:xfrm>
            <a:off x="539552" y="4283108"/>
            <a:ext cx="3204659" cy="2085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783</TotalTime>
  <Words>249</Words>
  <Application>Microsoft Office PowerPoint</Application>
  <PresentationFormat>Экран (4:3)</PresentationFormat>
  <Paragraphs>57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Monotype Corsiva</vt:lpstr>
      <vt:lpstr>Times New Roman</vt:lpstr>
      <vt:lpstr>Trebuchet MS</vt:lpstr>
      <vt:lpstr>День Победы_06</vt:lpstr>
      <vt:lpstr>ТЕМА НЕДЕЛИ:</vt:lpstr>
      <vt:lpstr>Презентация PowerPoint</vt:lpstr>
      <vt:lpstr>Презентация PowerPoint</vt:lpstr>
      <vt:lpstr>НЕ БЕРИТЕ В РУКИ ОСТРЫЕ ПРЕДМЕТЫ МОЖЕТЕ ПОРАНИТЬСЯ И ПОЖАЛЕТЬ ОБ ЭТОМ!!!</vt:lpstr>
      <vt:lpstr> Когда в кастрюле кипяток, Не прикасайся к ней дружок! Поверь: кипящая вода  Была ОПАСНОЮ всегда!</vt:lpstr>
      <vt:lpstr>   МОЖНО ЗАБОЛЕТЬ УЖАСНО, </vt:lpstr>
      <vt:lpstr>ДЛЯ ЗАБАВЫ И ИГРЫ СПИЧЕК В РУКИ НЕ БЕРИ!  КОСТРЫ НЕ РАЗЖИГАЙ И ДРУГИМ НЕ ПОЗВОЛЯЙ! КТО С ОГНЕМ НЕ ОСТОРОЖЕН У ТОГО ПОЖАР ВОЗМОЖЕН!!!</vt:lpstr>
      <vt:lpstr>ВЫ ДОМА. РАСПАХНУТО НАСТЕЖЬ ОКНО, КАК - БУДТО ПРИВЕТЛИВО МАНИТ ОНО. РЕБЯТА, СМОТРЕТЬ С ВЫСОТЫ БЕРЕГИТЕСЬ ОТ ОКОН ОТКРЫТЫХ ПОДАЛЬШЕ ДЕРЖИТЕСЬ!!!</vt:lpstr>
      <vt:lpstr>  ДЕТИ БУДЬТЕ БДИТЕЛЬНЫ БЫВАЮТ ЗАНЯТЫ ВАШИ РОДИТЕЛИ ПОМНИТЕ О СВОЕЙ БЕЗОПАСНОСТИ – ВОКРУГ НЕ МАЛО ОПАСНОСТЕЙ!!!</vt:lpstr>
      <vt:lpstr>НАВСЕГДА ЗАПОМНИТЬ ДОЛЖЕН: БУДЬ С РОЗЕТКОЙ ОСТОРОЖЕН! С НЕЙ НЕ ДОЛЖЕН ТЫ ИГРАТЬ, ШПИЛЬКУ, ГВОЗДЬ ТУДА СОВАТЬ ДЕЛО КОНЧИТСЯ БЕДОЙ: ТОК В РОЗЕТКЕ ОЧЕНЬ ЗЛОЙ!!!</vt:lpstr>
      <vt:lpstr>  Не шутите с огнём! </vt:lpstr>
      <vt:lpstr>Презентация PowerPoint</vt:lpstr>
      <vt:lpstr>Презентация PowerPoint</vt:lpstr>
      <vt:lpstr>                  -неосторожное обращение с огнём; -нарушение правил эксплуатации электроприборов и электрооборудования; -замыкание электропроводки; -оставленные костры; -утечка газа; -оставленная свечка; -невнимательность в обращении с пиротехническими средствами. -брошенная сигарета; -молния. </vt:lpstr>
      <vt:lpstr>Презентация PowerPoint</vt:lpstr>
      <vt:lpstr> Позвонив по телефону, необходимо сообщить следующую информацию: </vt:lpstr>
      <vt:lpstr>Не заливай водой горящие электроприборы!</vt:lpstr>
      <vt:lpstr> Не открывай окна! </vt:lpstr>
      <vt:lpstr> Прятаться во время пожара нельзя! </vt:lpstr>
      <vt:lpstr> Постарайся покинуть помещение! Двигайся вдоль стены, закрыв нос и рот от дыма мокрой тряпкой! </vt:lpstr>
      <vt:lpstr> Лифтом пользоваться нельзя! </vt:lpstr>
      <vt:lpstr> Сообщи о пожаре соседям и попроси их вызвать пожарных!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69</cp:revision>
  <dcterms:created xsi:type="dcterms:W3CDTF">2013-03-16T20:41:41Z</dcterms:created>
  <dcterms:modified xsi:type="dcterms:W3CDTF">2021-04-10T19:00:23Z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4065677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