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1" r:id="rId3"/>
    <p:sldId id="258" r:id="rId4"/>
    <p:sldId id="262" r:id="rId5"/>
    <p:sldId id="259" r:id="rId6"/>
    <p:sldId id="265" r:id="rId7"/>
    <p:sldId id="263" r:id="rId8"/>
    <p:sldId id="264" r:id="rId9"/>
    <p:sldId id="266" r:id="rId10"/>
    <p:sldId id="267" r:id="rId11"/>
    <p:sldId id="268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00"/>
    <a:srgbClr val="341902"/>
    <a:srgbClr val="753805"/>
    <a:srgbClr val="7A0000"/>
    <a:srgbClr val="8A0000"/>
    <a:srgbClr val="CC0000"/>
    <a:srgbClr val="6C0000"/>
    <a:srgbClr val="005000"/>
    <a:srgbClr val="194B32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5E08B-ECDA-4243-A6AD-4E29FE6FE987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3DCAF-B670-44B9-872F-5B9BDD859D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534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3DCAF-B670-44B9-872F-5B9BDD859DA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790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6DDDE-3C24-42F7-AD86-2E9235749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352928" cy="18002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6000" b="1" spc="50" dirty="0">
              <a:ln w="11430"/>
              <a:solidFill>
                <a:srgbClr val="8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5" name="Picture 3" descr="D:\ШКОЛА\безопасные  уроки\пдд\картинки\2015140917093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48680"/>
            <a:ext cx="6312986" cy="445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минус - песня ПДД (www.hotplayer.ru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1520" y="594928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2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049262"/>
            <a:ext cx="8568952" cy="2199262"/>
          </a:xfrm>
        </p:spPr>
        <p:txBody>
          <a:bodyPr>
            <a:normAutofit fontScale="90000"/>
          </a:bodyPr>
          <a:lstStyle/>
          <a:p>
            <a:r>
              <a:rPr lang="ru-RU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Игра </a:t>
            </a:r>
            <a:r>
              <a:rPr lang="ru-RU" b="1" dirty="0">
                <a:ea typeface="Times New Roman"/>
              </a:rPr>
              <a:t/>
            </a:r>
            <a:br>
              <a:rPr lang="ru-RU" b="1" dirty="0">
                <a:ea typeface="Times New Roman"/>
              </a:rPr>
            </a:br>
            <a:r>
              <a:rPr lang="ru-RU" sz="5300" b="1" u="sng" dirty="0">
                <a:solidFill>
                  <a:srgbClr val="007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"Разрешается </a:t>
            </a:r>
            <a:r>
              <a:rPr lang="ru-RU" sz="53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– запрещается” </a:t>
            </a:r>
            <a:r>
              <a:rPr lang="ru-RU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/>
            </a:r>
            <a:br>
              <a:rPr lang="ru-RU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</a:br>
            <a:r>
              <a:rPr lang="ru-RU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/>
            </a:r>
            <a:br>
              <a:rPr lang="ru-RU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</a:br>
            <a:r>
              <a:rPr lang="ru-RU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/>
            </a:r>
            <a:br>
              <a:rPr lang="ru-RU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</a:b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148893"/>
            <a:ext cx="8568952" cy="377728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Играть на мостовой… </a:t>
            </a:r>
          </a:p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Переходить улицы при зелёном сигнале светофора…</a:t>
            </a:r>
          </a:p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Перебегать улицу перед близко идущим транспортом…</a:t>
            </a:r>
          </a:p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Идти толпой по тротуару…</a:t>
            </a:r>
          </a:p>
          <a:p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71363" y="1949362"/>
            <a:ext cx="31289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запрещается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46589" y="3248524"/>
            <a:ext cx="28320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8415" cmpd="sng">
                  <a:solidFill>
                    <a:srgbClr val="007A00"/>
                  </a:solidFill>
                  <a:prstDash val="solid"/>
                </a:ln>
                <a:solidFill>
                  <a:srgbClr val="007A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разрешается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54906" y="4437112"/>
            <a:ext cx="28355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sz="3600" b="1" cap="none" spc="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апрещается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78966" y="5572233"/>
            <a:ext cx="31260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8415" cmpd="sng">
                  <a:solidFill>
                    <a:srgbClr val="007A00"/>
                  </a:solidFill>
                  <a:prstDash val="solid"/>
                </a:ln>
                <a:solidFill>
                  <a:srgbClr val="007A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разрешается</a:t>
            </a:r>
            <a:endParaRPr lang="ru-RU" sz="5400" b="1" dirty="0">
              <a:ln w="18415" cmpd="sng">
                <a:solidFill>
                  <a:srgbClr val="007A00"/>
                </a:solidFill>
                <a:prstDash val="solid"/>
              </a:ln>
              <a:solidFill>
                <a:srgbClr val="007A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721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9893" y="381187"/>
            <a:ext cx="8496944" cy="4525963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Переходить улицу по подземному переходу… </a:t>
            </a:r>
          </a:p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Переходить улицу при жёлтом сигнале светофора…</a:t>
            </a:r>
          </a:p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Помогать старикам и старушкам переходить улицу…</a:t>
            </a:r>
          </a:p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Велосипедистам цепляться за проезжие машины…</a:t>
            </a:r>
          </a:p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Выбегать на проезжую часть дороги…</a:t>
            </a:r>
            <a:br>
              <a:rPr lang="ru-RU" sz="3600" b="1" dirty="0">
                <a:solidFill>
                  <a:schemeClr val="accent6">
                    <a:lumMod val="50000"/>
                  </a:schemeClr>
                </a:solidFill>
                <a:ea typeface="Times New Roman"/>
              </a:rPr>
            </a:b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52337" y="1133527"/>
            <a:ext cx="28320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18415" cmpd="sng">
                  <a:solidFill>
                    <a:srgbClr val="007A00"/>
                  </a:solidFill>
                  <a:prstDash val="solid"/>
                </a:ln>
                <a:solidFill>
                  <a:srgbClr val="007A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разрешается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28343" y="2321004"/>
            <a:ext cx="28355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запрещается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3524407"/>
            <a:ext cx="28320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18415" cmpd="sng">
                  <a:solidFill>
                    <a:srgbClr val="007A00"/>
                  </a:solidFill>
                  <a:prstDash val="solid"/>
                </a:ln>
                <a:solidFill>
                  <a:srgbClr val="007A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разрешается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92080" y="4704022"/>
            <a:ext cx="28355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запрещается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43808" y="5881326"/>
            <a:ext cx="28355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запрещается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455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клипарты\солнышко\1341067138_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340768"/>
            <a:ext cx="3384376" cy="341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71600" y="4437112"/>
            <a:ext cx="684076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Благодарю за внимание!</a:t>
            </a:r>
            <a:endParaRPr lang="ru-RU" sz="6000" b="0" cap="none" spc="0" dirty="0">
              <a:ln w="18415" cmpd="sng">
                <a:solidFill>
                  <a:srgbClr val="C00000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648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692696"/>
            <a:ext cx="1872208" cy="54014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500" b="1" cap="none" spc="0" dirty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izit" pitchFamily="2" charset="0"/>
              </a:rPr>
              <a:t>П</a:t>
            </a:r>
          </a:p>
          <a:p>
            <a:pPr algn="ctr"/>
            <a:r>
              <a:rPr lang="ru-RU" sz="11500" b="1" dirty="0">
                <a:ln w="11430"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izit" pitchFamily="2" charset="0"/>
              </a:rPr>
              <a:t>д</a:t>
            </a:r>
          </a:p>
          <a:p>
            <a:pPr algn="ctr"/>
            <a:r>
              <a:rPr lang="ru-RU" sz="11500" b="1" dirty="0">
                <a:ln w="11430">
                  <a:solidFill>
                    <a:srgbClr val="C00000"/>
                  </a:solidFill>
                </a:ln>
                <a:solidFill>
                  <a:srgbClr val="007A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izit" pitchFamily="2" charset="0"/>
              </a:rPr>
              <a:t>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764704"/>
            <a:ext cx="316945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равила</a:t>
            </a:r>
            <a:endParaRPr lang="ru-RU" sz="7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15560" y="2708920"/>
            <a:ext cx="412048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орожного</a:t>
            </a:r>
            <a:endParaRPr lang="ru-RU" sz="7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27158" y="4544386"/>
            <a:ext cx="384816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7A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вижения</a:t>
            </a:r>
            <a:endParaRPr lang="ru-RU" sz="7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7A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9218" name="Picture 2" descr="D:\ШКОЛА\безопасные  уроки\пдд\картинки\hello_html_m3bcffbe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7" y="1724908"/>
            <a:ext cx="2663472" cy="341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209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ШКОЛА\безопасные  уроки\пдд\картинки\i_05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75" y="1688232"/>
            <a:ext cx="5904656" cy="29578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416575" y="116632"/>
            <a:ext cx="7878799" cy="1800200"/>
          </a:xfrm>
        </p:spPr>
        <p:txBody>
          <a:bodyPr>
            <a:normAutofit/>
          </a:bodyPr>
          <a:lstStyle/>
          <a:p>
            <a:r>
              <a:rPr lang="ru-RU" sz="3200" b="1" i="1" dirty="0">
                <a:ln>
                  <a:solidFill>
                    <a:srgbClr val="C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Правило 1</a:t>
            </a:r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Дорога только для машин</a:t>
            </a:r>
            <a:endParaRPr lang="ru-RU" sz="6600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doroga-mnogo-mashi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808" y="2413117"/>
            <a:ext cx="6099077" cy="3960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ln>
                  <a:solidFill>
                    <a:srgbClr val="C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Правило 2</a:t>
            </a:r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300" b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«Иди только по тротуару»</a:t>
            </a:r>
            <a:endParaRPr lang="ru-RU" sz="6700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 descr="6699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650665"/>
            <a:ext cx="3915435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4572000" y="1628800"/>
            <a:ext cx="417646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>
                <a:ln>
                  <a:solidFill>
                    <a:srgbClr val="7A0000"/>
                  </a:solidFill>
                </a:ln>
                <a:solidFill>
                  <a:srgbClr val="7A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Тротуар для       пешеходов,</a:t>
            </a:r>
            <a:endParaRPr lang="ru-RU" sz="3200" dirty="0">
              <a:ln>
                <a:solidFill>
                  <a:srgbClr val="7A0000"/>
                </a:solidFill>
              </a:ln>
              <a:solidFill>
                <a:srgbClr val="7A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>
                <a:ln>
                  <a:solidFill>
                    <a:srgbClr val="7A0000"/>
                  </a:solidFill>
                </a:ln>
                <a:solidFill>
                  <a:srgbClr val="7A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Здесь машинам нету хода! </a:t>
            </a:r>
            <a:endParaRPr lang="ru-RU" sz="3200" dirty="0">
              <a:ln>
                <a:solidFill>
                  <a:srgbClr val="7A0000"/>
                </a:solidFill>
              </a:ln>
              <a:solidFill>
                <a:srgbClr val="7A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>
                <a:ln>
                  <a:solidFill>
                    <a:srgbClr val="7A0000"/>
                  </a:solidFill>
                </a:ln>
                <a:solidFill>
                  <a:srgbClr val="7A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Чуть повыше чем дорога,</a:t>
            </a:r>
            <a:endParaRPr lang="ru-RU" sz="3200" dirty="0">
              <a:ln>
                <a:solidFill>
                  <a:srgbClr val="7A0000"/>
                </a:solidFill>
              </a:ln>
              <a:solidFill>
                <a:srgbClr val="7A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>
                <a:ln>
                  <a:solidFill>
                    <a:srgbClr val="7A0000"/>
                  </a:solidFill>
                </a:ln>
                <a:solidFill>
                  <a:srgbClr val="7A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Пешеходные пути, </a:t>
            </a:r>
            <a:endParaRPr lang="ru-RU" sz="3200" dirty="0">
              <a:ln>
                <a:solidFill>
                  <a:srgbClr val="7A0000"/>
                </a:solidFill>
              </a:ln>
              <a:solidFill>
                <a:srgbClr val="7A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>
                <a:ln>
                  <a:solidFill>
                    <a:srgbClr val="7A0000"/>
                  </a:solidFill>
                </a:ln>
                <a:solidFill>
                  <a:srgbClr val="7A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все по тротуару </a:t>
            </a:r>
            <a:endParaRPr lang="ru-RU" sz="3200" dirty="0">
              <a:ln>
                <a:solidFill>
                  <a:srgbClr val="7A0000"/>
                </a:solidFill>
              </a:ln>
              <a:solidFill>
                <a:srgbClr val="7A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>
                <a:ln>
                  <a:solidFill>
                    <a:srgbClr val="7A0000"/>
                  </a:solidFill>
                </a:ln>
                <a:solidFill>
                  <a:srgbClr val="7A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 забот могли идти!</a:t>
            </a:r>
            <a:r>
              <a:rPr lang="ru-RU" sz="2800" b="1" dirty="0">
                <a:ln>
                  <a:solidFill>
                    <a:srgbClr val="7A0000"/>
                  </a:solidFill>
                </a:ln>
                <a:solidFill>
                  <a:srgbClr val="7A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ru-RU" sz="2000" b="1" dirty="0">
                <a:ln>
                  <a:solidFill>
                    <a:srgbClr val="7A0000"/>
                  </a:solidFill>
                </a:ln>
                <a:solidFill>
                  <a:srgbClr val="7A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000" b="1" dirty="0">
              <a:ln>
                <a:solidFill>
                  <a:srgbClr val="7A0000"/>
                </a:solidFill>
              </a:ln>
              <a:solidFill>
                <a:srgbClr val="7A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855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ln>
                  <a:solidFill>
                    <a:srgbClr val="C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Правило 3 </a:t>
            </a:r>
            <a:r>
              <a:rPr lang="ru-RU" sz="3200" b="1" i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«Не беги через дорогу»</a:t>
            </a:r>
            <a:endParaRPr lang="ru-RU" sz="8000" dirty="0"/>
          </a:p>
        </p:txBody>
      </p:sp>
      <p:sp>
        <p:nvSpPr>
          <p:cNvPr id="11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endParaRPr lang="ru-RU" sz="2800" b="1" i="1" dirty="0"/>
          </a:p>
          <a:p>
            <a:pPr algn="ctr">
              <a:spcBef>
                <a:spcPts val="0"/>
              </a:spcBef>
              <a:buNone/>
            </a:pPr>
            <a:endParaRPr lang="ru-RU" sz="1400" b="1" i="1" dirty="0"/>
          </a:p>
        </p:txBody>
      </p:sp>
      <p:pic>
        <p:nvPicPr>
          <p:cNvPr id="6146" name="Picture 2" descr="D:\ШКОЛА\безопасные  уроки\пдд\картинки\2010_b8e9c78b2a15240274f39d9cd9904c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295" y="1844824"/>
            <a:ext cx="6480720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b="1" i="1" dirty="0">
                <a:ln>
                  <a:solidFill>
                    <a:srgbClr val="C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Правило 4</a:t>
            </a:r>
            <a:r>
              <a:rPr lang="ru-RU" sz="3200" b="1" i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«Переходи дорогу по пешеходным переходам»</a:t>
            </a:r>
            <a:endParaRPr lang="ru-RU" sz="9800" i="1" dirty="0"/>
          </a:p>
        </p:txBody>
      </p:sp>
      <p:pic>
        <p:nvPicPr>
          <p:cNvPr id="3074" name="Picture 2" descr="D:\ШКОЛА\безопасные  уроки\пдд\картинки\n_73foto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77354"/>
            <a:ext cx="3723528" cy="37945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D:\ШКОЛА\безопасные  уроки\пдд\картинки\urokviktorina_po_pravilam_dorozhnogho_dvizhieniia_pdd3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274" y="3112438"/>
            <a:ext cx="3985106" cy="2980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024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1616" y="332656"/>
            <a:ext cx="8496944" cy="1368152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defRPr/>
            </a:pPr>
            <a:r>
              <a:rPr lang="ru-RU" sz="2900" b="1" i="1" dirty="0">
                <a:ln>
                  <a:solidFill>
                    <a:srgbClr val="C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Правило 5</a:t>
            </a:r>
            <a:r>
              <a:rPr lang="ru-RU" sz="2900" b="1" i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b="1" i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При переходе улицы </a:t>
            </a:r>
            <a:endParaRPr lang="ru-RU" b="1" dirty="0">
              <a:ln>
                <a:solidFill>
                  <a:srgbClr val="CC00FF"/>
                </a:solidFill>
              </a:ln>
              <a:solidFill>
                <a:srgbClr val="FF66FF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098" name="Picture 2" descr="D:\ШКОЛА\безопасные  уроки\пдд\картинки\14537302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244" y="476672"/>
            <a:ext cx="2137232" cy="16029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1215_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" t="14285" r="51042" b="50000"/>
          <a:stretch>
            <a:fillRect/>
          </a:stretch>
        </p:blipFill>
        <p:spPr bwMode="auto">
          <a:xfrm>
            <a:off x="431084" y="1844823"/>
            <a:ext cx="4271640" cy="284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Объект 5" descr="1215_4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" t="49509" r="50186" b="14726"/>
          <a:stretch>
            <a:fillRect/>
          </a:stretch>
        </p:blipFill>
        <p:spPr bwMode="auto">
          <a:xfrm>
            <a:off x="3419872" y="3861048"/>
            <a:ext cx="5184576" cy="2557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лево 3"/>
          <p:cNvSpPr/>
          <p:nvPr/>
        </p:nvSpPr>
        <p:spPr>
          <a:xfrm>
            <a:off x="827584" y="2420888"/>
            <a:ext cx="1224136" cy="360040"/>
          </a:xfrm>
          <a:prstGeom prst="lef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7883860" y="4365104"/>
            <a:ext cx="1080628" cy="327479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702724" y="2415906"/>
            <a:ext cx="4015202" cy="5847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3200" dirty="0">
                <a:ln>
                  <a:solidFill>
                    <a:srgbClr val="7A0000"/>
                  </a:solidFill>
                </a:ln>
                <a:solidFill>
                  <a:srgbClr val="7A0000"/>
                </a:solidFill>
                <a:latin typeface="Times New Roman" pitchFamily="18" charset="0"/>
                <a:cs typeface="Times New Roman" pitchFamily="18" charset="0"/>
              </a:rPr>
              <a:t>Всегда смотри налево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5085184"/>
            <a:ext cx="4041491" cy="58477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>
              <a:defRPr/>
            </a:pPr>
            <a:r>
              <a:rPr lang="ru-RU" sz="3200" dirty="0">
                <a:ln>
                  <a:solidFill>
                    <a:srgbClr val="7A0000"/>
                  </a:solidFill>
                </a:ln>
                <a:solidFill>
                  <a:srgbClr val="7A0000"/>
                </a:solidFill>
                <a:latin typeface="Times New Roman" pitchFamily="18" charset="0"/>
                <a:cs typeface="Times New Roman" pitchFamily="18" charset="0"/>
              </a:rPr>
              <a:t>Затем смотри направо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577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836712"/>
            <a:ext cx="8877672" cy="114300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  <a:defRPr/>
            </a:pPr>
            <a:r>
              <a:rPr lang="ru-RU" sz="3600" b="1" i="1" dirty="0">
                <a:ln>
                  <a:solidFill>
                    <a:srgbClr val="C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Правило 6</a:t>
            </a:r>
            <a:r>
              <a:rPr lang="ru-RU" sz="32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49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 «Помни сигналы светофора»</a:t>
            </a:r>
            <a:br>
              <a:rPr lang="ru-RU" sz="49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67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D:\ШКОЛА\безопасные  уроки\пдд\картинки\SVETOF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488832" cy="507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259632" y="1694735"/>
            <a:ext cx="6624736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04649" y="1608552"/>
            <a:ext cx="50704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Светофор нам говорит: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31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392" y="836712"/>
            <a:ext cx="8229600" cy="114300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  <a:defRPr/>
            </a:pPr>
            <a:r>
              <a:rPr lang="ru-RU" sz="3200" b="1" i="1" dirty="0">
                <a:ln>
                  <a:solidFill>
                    <a:srgbClr val="C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Правило 7</a:t>
            </a:r>
            <a:r>
              <a:rPr lang="ru-RU" sz="32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 </a:t>
            </a:r>
            <a:r>
              <a:rPr lang="ru-RU" sz="49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«Будь внимательным!»</a:t>
            </a:r>
            <a:br>
              <a:rPr lang="ru-RU" sz="49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67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dirty="0">
                <a:solidFill>
                  <a:srgbClr val="753805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От такого поведенья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dirty="0">
                <a:solidFill>
                  <a:srgbClr val="753805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Может быть не мало бед: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dirty="0">
                <a:solidFill>
                  <a:srgbClr val="753805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Ведь дорога не для чтенья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dirty="0">
                <a:solidFill>
                  <a:srgbClr val="753805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И не место для бесед!</a:t>
            </a:r>
          </a:p>
          <a:p>
            <a:endParaRPr lang="ru-RU" dirty="0"/>
          </a:p>
        </p:txBody>
      </p:sp>
      <p:pic>
        <p:nvPicPr>
          <p:cNvPr id="7171" name="Picture 3" descr="D:\ШКОЛА\безопасные  уроки\пдд\картинки\208-3-pravila-dorozhnogo-dvizheniya-detyam-kartink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3397185"/>
            <a:ext cx="4399033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9" descr="10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3447240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783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3.5|2.2|4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6|0.6|0.5|0.7|0.6|0.7|0.4|0.5|0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3|0.4|0.3|0.4|0.4|0.5|0.3"/>
</p:tagLst>
</file>

<file path=ppt/theme/theme1.xml><?xml version="1.0" encoding="utf-8"?>
<a:theme xmlns:a="http://schemas.openxmlformats.org/drawingml/2006/main" name="Тема Office">
  <a:themeElements>
    <a:clrScheme name="Другая 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C0000"/>
      </a:hlink>
      <a:folHlink>
        <a:srgbClr val="974806"/>
      </a:folHlink>
    </a:clrScheme>
    <a:fontScheme name="Другая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1126</TotalTime>
  <Words>150</Words>
  <Application>Microsoft Office PowerPoint</Application>
  <PresentationFormat>Экран (4:3)</PresentationFormat>
  <Paragraphs>47</Paragraphs>
  <Slides>12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Правило 1 Дорога только для машин</vt:lpstr>
      <vt:lpstr>Правило 2 «Иди только по тротуару»</vt:lpstr>
      <vt:lpstr>Правило 3  «Не беги через дорогу»</vt:lpstr>
      <vt:lpstr>Правило 4 «Переходи дорогу по пешеходным переходам»</vt:lpstr>
      <vt:lpstr>Правило 5 При переходе улицы </vt:lpstr>
      <vt:lpstr>Правило 6          «Помни сигналы светофора» </vt:lpstr>
      <vt:lpstr>Правило 7          «Будь внимательным!» </vt:lpstr>
      <vt:lpstr>Игра  "Разрешается – запрещается”    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Детский сад</cp:lastModifiedBy>
  <cp:revision>53</cp:revision>
  <dcterms:created xsi:type="dcterms:W3CDTF">2014-08-08T16:01:14Z</dcterms:created>
  <dcterms:modified xsi:type="dcterms:W3CDTF">2020-09-08T10:37:02Z</dcterms:modified>
</cp:coreProperties>
</file>